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00" r:id="rId5"/>
    <p:sldId id="271" r:id="rId6"/>
    <p:sldId id="301" r:id="rId7"/>
    <p:sldId id="302" r:id="rId8"/>
    <p:sldId id="303" r:id="rId9"/>
    <p:sldId id="286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288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290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291" r:id="rId52"/>
    <p:sldId id="343" r:id="rId53"/>
    <p:sldId id="344" r:id="rId54"/>
    <p:sldId id="345" r:id="rId55"/>
    <p:sldId id="264" r:id="rId56"/>
    <p:sldId id="29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442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989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1809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314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8503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906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164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69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46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49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59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80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526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89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26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D2B40-9820-4C48-8F4F-A64D856A10B9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571741-4E35-4A2C-BD1C-8CE08AEC5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82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fL68s-tpYVfKAsB-3Q63QWT5RG7_iBGp/edit?usp=sharing&amp;ouid=113249253121491889461&amp;rtpof=true&amp;sd=tru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JUAmq6FUWdFuf6IAemQYKaa83mKPUpJ/edit?usp=sharing&amp;ouid=113249253121491889461&amp;rtpof=true&amp;sd=tru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mAHEXTZ_rjQ5VJXV3DHep1SJhlErK55p/edit?usp=sharing&amp;ouid=113249253121491889461&amp;rtpof=true&amp;sd=tru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3eIvDT8sYH3amLYgeAkK_TMJnWnALuIa/edit?usp=sharing&amp;ouid=113249253121491889461&amp;rtpof=true&amp;sd=tru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zyX-hMR5zvB5rdqSWwr8bC69_EDzqUQW/edit?usp=sharing&amp;ouid=113249253121491889461&amp;rtpof=true&amp;sd=tru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9xOhMNr6Hbm-2kRQjBQY5WQb68CTguK9/edit?usp=sharing&amp;ouid=113249253121491889461&amp;rtpof=true&amp;sd=tru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6" y="2482911"/>
            <a:ext cx="7989859" cy="1646299"/>
          </a:xfrm>
        </p:spPr>
        <p:txBody>
          <a:bodyPr/>
          <a:lstStyle/>
          <a:p>
            <a:pPr algn="l"/>
            <a:r>
              <a:rPr lang="en-US" sz="6000" dirty="0" smtClean="0"/>
              <a:t>Task-6: </a:t>
            </a:r>
            <a:r>
              <a:rPr lang="en-IN" b="1" dirty="0" smtClean="0"/>
              <a:t>Bank Loan Case Study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5015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2</a:t>
            </a:r>
            <a:r>
              <a:rPr lang="en-IN" b="1" dirty="0" smtClean="0">
                <a:solidFill>
                  <a:schemeClr val="tx1"/>
                </a:solidFill>
              </a:rPr>
              <a:t>) Identify Outliers in the Dataset: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4329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4" y="1998262"/>
            <a:ext cx="2911092" cy="1501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4" y="3585164"/>
            <a:ext cx="2934294" cy="15134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51" y="1997032"/>
            <a:ext cx="2895851" cy="3101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18"/>
          <a:stretch/>
        </p:blipFill>
        <p:spPr>
          <a:xfrm>
            <a:off x="6602085" y="1977938"/>
            <a:ext cx="2911092" cy="31397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276"/>
          <a:stretch/>
        </p:blipFill>
        <p:spPr>
          <a:xfrm>
            <a:off x="616374" y="5208190"/>
            <a:ext cx="2941575" cy="15054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1" b="35917"/>
          <a:stretch/>
        </p:blipFill>
        <p:spPr>
          <a:xfrm>
            <a:off x="3660510" y="5208190"/>
            <a:ext cx="2941575" cy="14456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82"/>
          <a:stretch/>
        </p:blipFill>
        <p:spPr>
          <a:xfrm>
            <a:off x="6586843" y="5170448"/>
            <a:ext cx="2941575" cy="15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4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2</a:t>
            </a:r>
            <a:r>
              <a:rPr lang="en-IN" b="1" dirty="0" smtClean="0">
                <a:solidFill>
                  <a:schemeClr val="tx1"/>
                </a:solidFill>
              </a:rPr>
              <a:t>) Identify Outliers in the Dataset: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4329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" y="2200013"/>
            <a:ext cx="5767977" cy="3246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48" y="2200013"/>
            <a:ext cx="6052321" cy="324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2</a:t>
            </a:r>
            <a:r>
              <a:rPr lang="en-IN" b="1" dirty="0" smtClean="0">
                <a:solidFill>
                  <a:schemeClr val="tx1"/>
                </a:solidFill>
              </a:rPr>
              <a:t>) Identify Outliers in the Dataset: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4329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" y="2136935"/>
            <a:ext cx="11624909" cy="35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9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2</a:t>
            </a:r>
            <a:r>
              <a:rPr lang="en-IN" b="1" dirty="0" smtClean="0">
                <a:solidFill>
                  <a:schemeClr val="tx1"/>
                </a:solidFill>
              </a:rPr>
              <a:t>) Identify Outliers in the Dataset: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4329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2136935"/>
            <a:ext cx="11474907" cy="34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2</a:t>
            </a:r>
            <a:r>
              <a:rPr lang="en-IN" b="1" dirty="0" smtClean="0">
                <a:solidFill>
                  <a:schemeClr val="tx1"/>
                </a:solidFill>
              </a:rPr>
              <a:t>) Identify Outliers in the Dataset: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4329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2" y="2136935"/>
            <a:ext cx="11654130" cy="31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2</a:t>
            </a:r>
            <a:r>
              <a:rPr lang="en-IN" b="1" dirty="0" smtClean="0">
                <a:solidFill>
                  <a:schemeClr val="tx1"/>
                </a:solidFill>
              </a:rPr>
              <a:t>) Identify Outliers in the Dataset: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4329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4" y="2136935"/>
            <a:ext cx="6052064" cy="39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5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2</a:t>
            </a:r>
            <a:r>
              <a:rPr lang="en-IN" b="1" dirty="0" smtClean="0">
                <a:solidFill>
                  <a:schemeClr val="tx1"/>
                </a:solidFill>
              </a:rPr>
              <a:t>) Identify Outliers in the Dataset: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4329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3" y="1998262"/>
            <a:ext cx="7144090" cy="440253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47173" y="2851702"/>
            <a:ext cx="2187785" cy="2268938"/>
          </a:xfrm>
        </p:spPr>
        <p:txBody>
          <a:bodyPr>
            <a:noAutofit/>
          </a:bodyPr>
          <a:lstStyle/>
          <a:p>
            <a:r>
              <a:rPr lang="en-US" dirty="0" smtClean="0"/>
              <a:t>I have also highlighted the columns using conditional formatting of upper bound and lower bound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50694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3</a:t>
            </a:r>
            <a:r>
              <a:rPr lang="en-IN" b="1" dirty="0" smtClean="0">
                <a:solidFill>
                  <a:schemeClr val="tx1"/>
                </a:solidFill>
              </a:rPr>
              <a:t>) Analyse Data Imbalance: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5" name="Rectangle 4"/>
          <p:cNvSpPr/>
          <p:nvPr/>
        </p:nvSpPr>
        <p:spPr>
          <a:xfrm>
            <a:off x="1071549" y="1505781"/>
            <a:ext cx="872867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 imbalance can affect the accuracy of the analysis, especially for binary </a:t>
            </a:r>
            <a:endParaRPr lang="en-US" dirty="0" smtClean="0"/>
          </a:p>
          <a:p>
            <a:r>
              <a:rPr lang="en-US" dirty="0" smtClean="0"/>
              <a:t>classification </a:t>
            </a:r>
            <a:r>
              <a:rPr lang="en-US" dirty="0"/>
              <a:t>problems. Understanding the data distribution is crucial for building </a:t>
            </a:r>
            <a:endParaRPr lang="en-US" dirty="0" smtClean="0"/>
          </a:p>
          <a:p>
            <a:r>
              <a:rPr lang="en-US" dirty="0" smtClean="0"/>
              <a:t>reliable </a:t>
            </a:r>
            <a:r>
              <a:rPr lang="en-US" dirty="0"/>
              <a:t>models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Task:</a:t>
            </a:r>
            <a:r>
              <a:rPr lang="en-US" dirty="0"/>
              <a:t> Determine if there is data imbalance in the loan application dataset and </a:t>
            </a:r>
            <a:endParaRPr lang="en-US" dirty="0" smtClean="0"/>
          </a:p>
          <a:p>
            <a:r>
              <a:rPr lang="en-US" dirty="0" smtClean="0"/>
              <a:t>calculate </a:t>
            </a:r>
            <a:r>
              <a:rPr lang="en-US" dirty="0"/>
              <a:t>the ratio of data imbalance using Excel </a:t>
            </a:r>
            <a:r>
              <a:rPr lang="en-US" dirty="0" smtClean="0"/>
              <a:t>functions.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6374" y="3031224"/>
            <a:ext cx="3110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F</a:t>
            </a:r>
            <a:r>
              <a:rPr lang="en-IN" b="1" dirty="0" smtClean="0"/>
              <a:t>unctions that I have used:</a:t>
            </a:r>
            <a:endParaRPr lang="en-I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6374" y="3541133"/>
            <a:ext cx="8596668" cy="2084604"/>
          </a:xfrm>
        </p:spPr>
        <p:txBody>
          <a:bodyPr>
            <a:noAutofit/>
          </a:bodyPr>
          <a:lstStyle/>
          <a:p>
            <a:r>
              <a:rPr lang="en-IN" dirty="0" smtClean="0"/>
              <a:t>=UNIQUE(B2:B50000)</a:t>
            </a:r>
          </a:p>
          <a:p>
            <a:r>
              <a:rPr lang="en-US" dirty="0"/>
              <a:t>=COUNTIF(B2:B50000,1) OR =COUNTIF(B2:B50000,0)</a:t>
            </a:r>
          </a:p>
          <a:p>
            <a:r>
              <a:rPr lang="en-US" dirty="0" smtClean="0"/>
              <a:t>By using these functions, I have Calculated count/occurrence of a particular scenario in a column.</a:t>
            </a:r>
          </a:p>
          <a:p>
            <a:r>
              <a:rPr lang="en-US" dirty="0" smtClean="0"/>
              <a:t>I have also calculated the ratio of imbalance between these data.</a:t>
            </a:r>
          </a:p>
        </p:txBody>
      </p:sp>
      <p:sp>
        <p:nvSpPr>
          <p:cNvPr id="7" name="Rectangle 6"/>
          <p:cNvSpPr/>
          <p:nvPr/>
        </p:nvSpPr>
        <p:spPr>
          <a:xfrm>
            <a:off x="3622648" y="3026729"/>
            <a:ext cx="278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  <a:hlinkClick r:id="rId2"/>
              </a:rPr>
              <a:t>LINK FOR THE PROJECT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3</a:t>
            </a:r>
            <a:r>
              <a:rPr lang="en-IN" b="1" dirty="0" smtClean="0">
                <a:solidFill>
                  <a:schemeClr val="tx1"/>
                </a:solidFill>
              </a:rPr>
              <a:t>) Analyse Data Imbalance: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50767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 r="1832"/>
          <a:stretch/>
        </p:blipFill>
        <p:spPr>
          <a:xfrm>
            <a:off x="616374" y="2013200"/>
            <a:ext cx="10868298" cy="37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3</a:t>
            </a:r>
            <a:r>
              <a:rPr lang="en-IN" b="1" dirty="0" smtClean="0">
                <a:solidFill>
                  <a:schemeClr val="tx1"/>
                </a:solidFill>
              </a:rPr>
              <a:t>) Analyse Data Imbalance: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50767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4" y="2136935"/>
            <a:ext cx="10243122" cy="393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361270"/>
            <a:ext cx="8596668" cy="1320800"/>
          </a:xfrm>
        </p:spPr>
        <p:txBody>
          <a:bodyPr/>
          <a:lstStyle/>
          <a:p>
            <a:r>
              <a:rPr lang="en-IN" dirty="0" smtClean="0"/>
              <a:t>Excel Tasks: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099514"/>
            <a:ext cx="8596668" cy="239399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Identify Missing Data and Deal with it </a:t>
            </a:r>
            <a:r>
              <a:rPr lang="en-US" dirty="0" smtClean="0"/>
              <a:t>Appropriately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Identify </a:t>
            </a:r>
            <a:r>
              <a:rPr lang="en-US" dirty="0"/>
              <a:t>Outliers in the </a:t>
            </a:r>
            <a:r>
              <a:rPr lang="en-US" dirty="0" smtClean="0"/>
              <a:t>Dataset</a:t>
            </a:r>
          </a:p>
          <a:p>
            <a:pPr>
              <a:buFont typeface="+mj-lt"/>
              <a:buAutoNum type="arabicPeriod"/>
            </a:pPr>
            <a:r>
              <a:rPr lang="en-IN" dirty="0" smtClean="0"/>
              <a:t>Analyse </a:t>
            </a:r>
            <a:r>
              <a:rPr lang="en-IN" dirty="0"/>
              <a:t>Data </a:t>
            </a:r>
            <a:r>
              <a:rPr lang="en-IN" dirty="0" smtClean="0"/>
              <a:t>Imbalance</a:t>
            </a:r>
          </a:p>
          <a:p>
            <a:pPr>
              <a:buFont typeface="+mj-lt"/>
              <a:buAutoNum type="arabicPeriod"/>
            </a:pPr>
            <a:r>
              <a:rPr lang="en-IN" dirty="0"/>
              <a:t>Perform Univariate, Segmented Univariate, and Bivariate </a:t>
            </a:r>
            <a:r>
              <a:rPr lang="en-IN" dirty="0" smtClean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Identify </a:t>
            </a:r>
            <a:r>
              <a:rPr lang="en-US" dirty="0"/>
              <a:t>Top Correlations for Different Scenarios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7334" y="661114"/>
            <a:ext cx="8596668" cy="644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 smtClean="0"/>
              <a:t>Contents:</a:t>
            </a: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7334" y="1488099"/>
            <a:ext cx="8596668" cy="1690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IN" dirty="0" smtClean="0">
                <a:solidFill>
                  <a:schemeClr val="tx1"/>
                </a:solidFill>
              </a:rPr>
              <a:t>Project Description</a:t>
            </a: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Tech Stack Used</a:t>
            </a:r>
            <a:endParaRPr lang="en-IN" dirty="0" smtClean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dirty="0" smtClean="0">
                <a:solidFill>
                  <a:schemeClr val="tx1"/>
                </a:solidFill>
              </a:rPr>
              <a:t>Approach</a:t>
            </a: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Insights</a:t>
            </a: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Results and Conclusion</a:t>
            </a:r>
            <a:endParaRPr lang="en-I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3</a:t>
            </a:r>
            <a:r>
              <a:rPr lang="en-IN" b="1" dirty="0" smtClean="0">
                <a:solidFill>
                  <a:schemeClr val="tx1"/>
                </a:solidFill>
              </a:rPr>
              <a:t>) Analyse Data Imbalance: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50767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6"/>
          <a:stretch/>
        </p:blipFill>
        <p:spPr>
          <a:xfrm>
            <a:off x="721869" y="2204218"/>
            <a:ext cx="10951344" cy="39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3</a:t>
            </a:r>
            <a:r>
              <a:rPr lang="en-IN" b="1" dirty="0" smtClean="0">
                <a:solidFill>
                  <a:schemeClr val="tx1"/>
                </a:solidFill>
              </a:rPr>
              <a:t>) Analyse Data Imbalance: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50767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9"/>
          <a:stretch/>
        </p:blipFill>
        <p:spPr>
          <a:xfrm>
            <a:off x="706623" y="2013200"/>
            <a:ext cx="10753858" cy="42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0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3</a:t>
            </a:r>
            <a:r>
              <a:rPr lang="en-IN" b="1" dirty="0" smtClean="0">
                <a:solidFill>
                  <a:schemeClr val="tx1"/>
                </a:solidFill>
              </a:rPr>
              <a:t>) Analyse Data Imbalance: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50767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4" y="1920099"/>
            <a:ext cx="10836579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3</a:t>
            </a:r>
            <a:r>
              <a:rPr lang="en-IN" b="1" dirty="0" smtClean="0">
                <a:solidFill>
                  <a:schemeClr val="tx1"/>
                </a:solidFill>
              </a:rPr>
              <a:t>) Analyse Data Imbalance: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50767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599"/>
          <a:stretch/>
        </p:blipFill>
        <p:spPr>
          <a:xfrm>
            <a:off x="627502" y="2013199"/>
            <a:ext cx="2713110" cy="3647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4" b="-737"/>
          <a:stretch/>
        </p:blipFill>
        <p:spPr>
          <a:xfrm>
            <a:off x="3446707" y="2013199"/>
            <a:ext cx="3018820" cy="3647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22" y="2579256"/>
            <a:ext cx="4000583" cy="27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4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3</a:t>
            </a:r>
            <a:r>
              <a:rPr lang="en-IN" b="1" dirty="0" smtClean="0">
                <a:solidFill>
                  <a:schemeClr val="tx1"/>
                </a:solidFill>
              </a:rPr>
              <a:t>) Analyse Data Imbalance: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4" y="1550767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0" y="2013200"/>
            <a:ext cx="7996403" cy="39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1042801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5" name="Rectangle 4"/>
          <p:cNvSpPr/>
          <p:nvPr/>
        </p:nvSpPr>
        <p:spPr>
          <a:xfrm>
            <a:off x="1016096" y="2223982"/>
            <a:ext cx="907973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gain insights into the driving factors of loan default, it is important to conduct </a:t>
            </a:r>
            <a:endParaRPr lang="en-US" dirty="0" smtClean="0"/>
          </a:p>
          <a:p>
            <a:r>
              <a:rPr lang="en-US" dirty="0" smtClean="0"/>
              <a:t>various </a:t>
            </a:r>
            <a:r>
              <a:rPr lang="en-US" dirty="0"/>
              <a:t>analyses on consumer and loan attributes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Task: </a:t>
            </a:r>
            <a:r>
              <a:rPr lang="en-US" dirty="0"/>
              <a:t>Perform univariate analysis to understand the distribution of individual </a:t>
            </a:r>
            <a:endParaRPr lang="en-US" dirty="0" smtClean="0"/>
          </a:p>
          <a:p>
            <a:r>
              <a:rPr lang="en-US" dirty="0" smtClean="0"/>
              <a:t>variables</a:t>
            </a:r>
            <a:r>
              <a:rPr lang="en-US" dirty="0"/>
              <a:t>, segmented univariate analysis to compare variable distributions for </a:t>
            </a:r>
            <a:endParaRPr lang="en-US" dirty="0" smtClean="0"/>
          </a:p>
          <a:p>
            <a:r>
              <a:rPr lang="en-US" dirty="0" smtClean="0"/>
              <a:t>different </a:t>
            </a:r>
            <a:r>
              <a:rPr lang="en-US" dirty="0"/>
              <a:t>scenarios, and bivariate analysis to explore relationships between variables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the target variable using Excel functions and features.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616373" y="4136664"/>
            <a:ext cx="3110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Functions that I have used: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6373" y="4608421"/>
            <a:ext cx="8596668" cy="1207764"/>
          </a:xfrm>
        </p:spPr>
        <p:txBody>
          <a:bodyPr>
            <a:noAutofit/>
          </a:bodyPr>
          <a:lstStyle/>
          <a:p>
            <a:r>
              <a:rPr lang="en-IN" dirty="0" smtClean="0"/>
              <a:t>I have created pivot tables using appropriate columns.</a:t>
            </a:r>
            <a:endParaRPr lang="en-IN" dirty="0"/>
          </a:p>
          <a:p>
            <a:r>
              <a:rPr lang="en-US" dirty="0" smtClean="0"/>
              <a:t>Then used count function in pivot table to count occurrence them.</a:t>
            </a:r>
          </a:p>
          <a:p>
            <a:r>
              <a:rPr lang="en-US" dirty="0" smtClean="0"/>
              <a:t>Then plotted using Histogram.</a:t>
            </a:r>
            <a:endParaRPr lang="en-IN" dirty="0" smtClean="0"/>
          </a:p>
        </p:txBody>
      </p:sp>
      <p:sp>
        <p:nvSpPr>
          <p:cNvPr id="8" name="Rectangle 7"/>
          <p:cNvSpPr/>
          <p:nvPr/>
        </p:nvSpPr>
        <p:spPr>
          <a:xfrm>
            <a:off x="3696983" y="4136664"/>
            <a:ext cx="278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  <a:hlinkClick r:id="rId2"/>
              </a:rPr>
              <a:t>LINK FOR THE PROJECT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7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19"/>
          <a:stretch/>
        </p:blipFill>
        <p:spPr>
          <a:xfrm>
            <a:off x="399254" y="2375799"/>
            <a:ext cx="8744745" cy="1975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4" t="562" r="-276" b="-562"/>
          <a:stretch/>
        </p:blipFill>
        <p:spPr>
          <a:xfrm>
            <a:off x="1459197" y="4176633"/>
            <a:ext cx="6848779" cy="2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Univariate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8"/>
          <a:stretch/>
        </p:blipFill>
        <p:spPr>
          <a:xfrm>
            <a:off x="3875314" y="3706027"/>
            <a:ext cx="6792687" cy="3005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" t="525" r="41538" b="76626"/>
          <a:stretch/>
        </p:blipFill>
        <p:spPr>
          <a:xfrm>
            <a:off x="553249" y="2375800"/>
            <a:ext cx="5810963" cy="133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3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Univariate 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71" y="2006467"/>
            <a:ext cx="6408438" cy="46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0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Univariate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71" y="2110969"/>
            <a:ext cx="5921253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361838"/>
            <a:ext cx="8596668" cy="660400"/>
          </a:xfrm>
        </p:spPr>
        <p:txBody>
          <a:bodyPr/>
          <a:lstStyle/>
          <a:p>
            <a:r>
              <a:rPr lang="en-IN" b="1" dirty="0" smtClean="0">
                <a:solidFill>
                  <a:schemeClr val="tx1"/>
                </a:solidFill>
              </a:rPr>
              <a:t>Project Description: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374" y="1102067"/>
            <a:ext cx="8902095" cy="2520699"/>
          </a:xfrm>
        </p:spPr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Bank Loan Case Study project, My aim is </a:t>
            </a:r>
            <a:r>
              <a:rPr lang="en-US" dirty="0"/>
              <a:t>to use Exploratory Data Analysis (EDA) to analyze patterns in the data and ensure that capable applicants are not rejected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My </a:t>
            </a:r>
            <a:r>
              <a:rPr lang="en-US" dirty="0"/>
              <a:t>task is to use Exploratory Data Analysis (EDA) to analyze patterns in the data and ensure that capable applicants are not rejected. </a:t>
            </a:r>
            <a:endParaRPr lang="en-US" dirty="0" smtClean="0"/>
          </a:p>
          <a:p>
            <a:r>
              <a:rPr lang="en-US" dirty="0" smtClean="0"/>
              <a:t>Through </a:t>
            </a:r>
            <a:r>
              <a:rPr lang="en-US" dirty="0"/>
              <a:t>in-depth data analysis using Excel, Data Visualization and </a:t>
            </a:r>
            <a:r>
              <a:rPr lang="en-US" dirty="0" smtClean="0"/>
              <a:t>Statistics techniques </a:t>
            </a:r>
            <a:r>
              <a:rPr lang="en-US" dirty="0"/>
              <a:t>this project seeks to extract valuable insights </a:t>
            </a:r>
            <a:r>
              <a:rPr lang="en-US" dirty="0" smtClean="0"/>
              <a:t>and </a:t>
            </a:r>
            <a:r>
              <a:rPr lang="en-US" dirty="0"/>
              <a:t>to identify patterns that indicate if a customer will have difficulty paying their installments.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6374" y="3846105"/>
            <a:ext cx="8596668" cy="42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chemeClr val="tx1"/>
                </a:solidFill>
              </a:rPr>
              <a:t>Software Used</a:t>
            </a:r>
            <a:r>
              <a:rPr lang="en-US" b="1" dirty="0" smtClean="0">
                <a:solidFill>
                  <a:schemeClr val="tx1"/>
                </a:solidFill>
              </a:rPr>
              <a:t>: Microsoft Excel 365</a:t>
            </a:r>
            <a:endParaRPr lang="en-IN" b="1" dirty="0" smtClean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6374" y="4843236"/>
            <a:ext cx="8596668" cy="421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chemeClr val="tx1"/>
                </a:solidFill>
              </a:rPr>
              <a:t>NOTE: ALL THE LINKS FOR CLEANED DATASET AND SOLUTIONS DATASET ARE PROVIDED BELOW !!!</a:t>
            </a:r>
            <a:endParaRPr lang="en-IN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3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Univariate 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06" y="2191133"/>
            <a:ext cx="6330898" cy="43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8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Univariate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3" y="2375799"/>
            <a:ext cx="7878310" cy="4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0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Univariate 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84" y="2375799"/>
            <a:ext cx="6082121" cy="42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Univariate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38" y="2473340"/>
            <a:ext cx="5476815" cy="42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9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Univariate 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1" y="2473341"/>
            <a:ext cx="8244722" cy="41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Univariate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03" y="2006467"/>
            <a:ext cx="1223068" cy="4698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64" y="2006466"/>
            <a:ext cx="1980010" cy="47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2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Univariate 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4" y="2473341"/>
            <a:ext cx="11794604" cy="34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449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91" y="2473341"/>
            <a:ext cx="10595564" cy="40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1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449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74" y="2375799"/>
            <a:ext cx="7592063" cy="42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449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22" y="2375799"/>
            <a:ext cx="7126662" cy="44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7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/>
          <a:lstStyle/>
          <a:p>
            <a:r>
              <a:rPr lang="en-IN" b="1" dirty="0" smtClean="0">
                <a:solidFill>
                  <a:schemeClr val="tx1"/>
                </a:solidFill>
              </a:rPr>
              <a:t>My Approach: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660" y="1476535"/>
            <a:ext cx="8902095" cy="3086755"/>
          </a:xfrm>
        </p:spPr>
        <p:txBody>
          <a:bodyPr>
            <a:noAutofit/>
          </a:bodyPr>
          <a:lstStyle/>
          <a:p>
            <a:r>
              <a:rPr lang="en-US" dirty="0"/>
              <a:t>I have gone through the dataset and understood all the given columns. Then I have observed that there are a total of </a:t>
            </a:r>
            <a:r>
              <a:rPr lang="en-US" dirty="0" smtClean="0"/>
              <a:t>128 </a:t>
            </a:r>
            <a:r>
              <a:rPr lang="en-US" dirty="0"/>
              <a:t>Columns and </a:t>
            </a:r>
            <a:r>
              <a:rPr lang="en-US" dirty="0" smtClean="0"/>
              <a:t>49999 </a:t>
            </a:r>
            <a:r>
              <a:rPr lang="en-US" dirty="0"/>
              <a:t>Rows. This dataset consists of unwanted columns, Null values and Blank rows. So, I have decided to Clean this dataset thoroughly</a:t>
            </a:r>
            <a:r>
              <a:rPr lang="en-US" dirty="0" smtClean="0"/>
              <a:t>.</a:t>
            </a:r>
          </a:p>
          <a:p>
            <a:r>
              <a:rPr lang="en-US" sz="2400" dirty="0" smtClean="0"/>
              <a:t>Full Results Dataset: </a:t>
            </a:r>
            <a:r>
              <a:rPr lang="en-US" sz="2400" dirty="0" smtClean="0">
                <a:hlinkClick r:id="rId2"/>
              </a:rPr>
              <a:t>https://docs.google.com/spreadsheets/d/1mAHEXTZ_rjQ5VJXV3DHep1SJhlErK55p/edit?usp=sharing&amp;ouid=113249253121491889461&amp;rtpof=true&amp;sd=true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46214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HANDLING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79237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40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46" y="2006467"/>
            <a:ext cx="6477965" cy="47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8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40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23" y="1964893"/>
            <a:ext cx="6209212" cy="473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2240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2006467"/>
            <a:ext cx="5930538" cy="48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473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99" y="2375798"/>
            <a:ext cx="10506750" cy="43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0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473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99" y="2473341"/>
            <a:ext cx="10689630" cy="41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7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473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3" y="2554220"/>
            <a:ext cx="11467813" cy="35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473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70" y="2375799"/>
            <a:ext cx="10355450" cy="420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473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8" y="2473341"/>
            <a:ext cx="11782697" cy="39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473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3" y="2473341"/>
            <a:ext cx="11583229" cy="38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0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2006467"/>
            <a:ext cx="473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50711"/>
          <a:stretch/>
        </p:blipFill>
        <p:spPr>
          <a:xfrm>
            <a:off x="750520" y="2540398"/>
            <a:ext cx="4039194" cy="3856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03" b="-290"/>
          <a:stretch/>
        </p:blipFill>
        <p:spPr>
          <a:xfrm>
            <a:off x="5076130" y="2540398"/>
            <a:ext cx="3937242" cy="38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37" y="797266"/>
            <a:ext cx="10469638" cy="6604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1) Identify Missing Data and Deal with it Appropriately 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5" name="Rectangle 4"/>
          <p:cNvSpPr/>
          <p:nvPr/>
        </p:nvSpPr>
        <p:spPr>
          <a:xfrm>
            <a:off x="799253" y="1372032"/>
            <a:ext cx="92240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 a data analyst, you come across missing data in the loan application dataset.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essential to handle missing data effectively to ensure the accuracy of the </a:t>
            </a:r>
            <a:r>
              <a:rPr lang="en-US" dirty="0" smtClean="0"/>
              <a:t>analysis.</a:t>
            </a:r>
          </a:p>
          <a:p>
            <a:r>
              <a:rPr lang="en-US" b="1" dirty="0" smtClean="0"/>
              <a:t>Task</a:t>
            </a:r>
            <a:r>
              <a:rPr lang="en-US" b="1" dirty="0"/>
              <a:t>: </a:t>
            </a:r>
            <a:r>
              <a:rPr lang="en-US" dirty="0"/>
              <a:t>Identify the missing data in the dataset and decide on an appropriate method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deal with it using Excel built-in functions and features.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477037" y="2720429"/>
            <a:ext cx="2812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FUNTIONS I HAVE USED</a:t>
            </a:r>
            <a:r>
              <a:rPr lang="en-IN" b="1" dirty="0" smtClean="0"/>
              <a:t>: 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99253" y="3237829"/>
            <a:ext cx="8902095" cy="3041050"/>
          </a:xfrm>
        </p:spPr>
        <p:txBody>
          <a:bodyPr>
            <a:noAutofit/>
          </a:bodyPr>
          <a:lstStyle/>
          <a:p>
            <a:r>
              <a:rPr lang="en-US" dirty="0"/>
              <a:t>=COUNTBLANK(A2:A50000</a:t>
            </a:r>
            <a:r>
              <a:rPr lang="en-US" dirty="0" smtClean="0"/>
              <a:t>)</a:t>
            </a:r>
          </a:p>
          <a:p>
            <a:r>
              <a:rPr lang="en-US" dirty="0"/>
              <a:t>=COUNTBLANK(A2:A50000)/COUNTA(A2:A50000)*</a:t>
            </a:r>
            <a:r>
              <a:rPr lang="en-US" dirty="0" smtClean="0"/>
              <a:t>100</a:t>
            </a:r>
          </a:p>
          <a:p>
            <a:r>
              <a:rPr lang="en-US" dirty="0" smtClean="0"/>
              <a:t>Firstly, after calculating the Null Values I have deleted the columns which has the null values percentage greater than 25%. Then I have replaced the null values with the median for the columns which has null values less than 25%</a:t>
            </a:r>
          </a:p>
          <a:p>
            <a:r>
              <a:rPr lang="en-US" dirty="0"/>
              <a:t>=MEDIAN(J2:J50000</a:t>
            </a:r>
            <a:r>
              <a:rPr lang="en-US" dirty="0" smtClean="0"/>
              <a:t>)</a:t>
            </a:r>
          </a:p>
          <a:p>
            <a:r>
              <a:rPr lang="en-US" dirty="0" smtClean="0"/>
              <a:t>By the end, I left with total of 72 Columns and 49999 Rows.</a:t>
            </a:r>
          </a:p>
          <a:p>
            <a:r>
              <a:rPr lang="en-US" dirty="0" smtClean="0"/>
              <a:t>Thus, In this Task, I learned to handle missing values in a large dataset.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69802" y="2720429"/>
            <a:ext cx="278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  <a:hlinkClick r:id="rId2"/>
              </a:rPr>
              <a:t>LINK FOR THE PROJECT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2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86100"/>
            <a:ext cx="8945638" cy="102282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4) Perform Univariate, Segmented Univariate and Bivariate Analysis: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09289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421739" y="2259016"/>
            <a:ext cx="473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Segment Univariate &amp; Bivariate Results: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39" y="2754038"/>
            <a:ext cx="11251474" cy="245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24120"/>
            <a:ext cx="9938415" cy="6604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5</a:t>
            </a:r>
            <a:r>
              <a:rPr lang="en-IN" b="1" dirty="0" smtClean="0">
                <a:solidFill>
                  <a:schemeClr val="tx1"/>
                </a:solidFill>
              </a:rPr>
              <a:t>) Identify Top Correlations for different scenarios: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5" name="Rectangle 4"/>
          <p:cNvSpPr/>
          <p:nvPr/>
        </p:nvSpPr>
        <p:spPr>
          <a:xfrm>
            <a:off x="1071549" y="1406872"/>
            <a:ext cx="824937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Understanding </a:t>
            </a:r>
            <a:r>
              <a:rPr lang="en-US" dirty="0"/>
              <a:t>the correlation between variables and the target variable can </a:t>
            </a:r>
            <a:endParaRPr lang="en-US" dirty="0" smtClean="0"/>
          </a:p>
          <a:p>
            <a:r>
              <a:rPr lang="en-US" dirty="0" smtClean="0"/>
              <a:t>provide </a:t>
            </a:r>
            <a:r>
              <a:rPr lang="en-US" dirty="0"/>
              <a:t>insights into strong indicators of loan default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Task:</a:t>
            </a:r>
            <a:r>
              <a:rPr lang="en-US" dirty="0"/>
              <a:t> Segment the dataset based on different scenarios (e.g., clients with </a:t>
            </a:r>
            <a:endParaRPr lang="en-US" dirty="0" smtClean="0"/>
          </a:p>
          <a:p>
            <a:r>
              <a:rPr lang="en-US" dirty="0" smtClean="0"/>
              <a:t>payment </a:t>
            </a:r>
            <a:r>
              <a:rPr lang="en-US" dirty="0"/>
              <a:t>difficulties and all other cases) and identify the top correlations for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segmented data using Excel functions.</a:t>
            </a:r>
          </a:p>
        </p:txBody>
      </p:sp>
      <p:sp>
        <p:nvSpPr>
          <p:cNvPr id="6" name="Rectangle 5"/>
          <p:cNvSpPr/>
          <p:nvPr/>
        </p:nvSpPr>
        <p:spPr>
          <a:xfrm>
            <a:off x="616373" y="2884200"/>
            <a:ext cx="3110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Functions that I have used: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6374" y="3541133"/>
            <a:ext cx="8596668" cy="1112079"/>
          </a:xfrm>
        </p:spPr>
        <p:txBody>
          <a:bodyPr>
            <a:noAutofit/>
          </a:bodyPr>
          <a:lstStyle/>
          <a:p>
            <a:r>
              <a:rPr lang="en-US" dirty="0"/>
              <a:t>First, I found correlation between target and various columns by using following function: </a:t>
            </a:r>
            <a:endParaRPr lang="en-US" dirty="0" smtClean="0"/>
          </a:p>
          <a:p>
            <a:r>
              <a:rPr lang="en-US" dirty="0" smtClean="0"/>
              <a:t>=CORREL(D2:D50000,C2:C50000)</a:t>
            </a:r>
          </a:p>
        </p:txBody>
      </p:sp>
      <p:sp>
        <p:nvSpPr>
          <p:cNvPr id="8" name="Rectangle 7"/>
          <p:cNvSpPr/>
          <p:nvPr/>
        </p:nvSpPr>
        <p:spPr>
          <a:xfrm>
            <a:off x="616373" y="4766642"/>
            <a:ext cx="8393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  <a:hlinkClick r:id="rId2"/>
              </a:rPr>
              <a:t>https://docs.google.com/spreadsheets/d/1zyX-hMR5zvB5rdqSWwr8bC69_EDzqUQW/edit?usp=sharing&amp;ouid=113249253121491889461&amp;rtpof=true&amp;sd=true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7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24120"/>
            <a:ext cx="9938415" cy="6604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5</a:t>
            </a:r>
            <a:r>
              <a:rPr lang="en-IN" b="1" dirty="0" smtClean="0">
                <a:solidFill>
                  <a:schemeClr val="tx1"/>
                </a:solidFill>
              </a:rPr>
              <a:t>) Identify Top Correlations for different scenarios: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1484520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" y="1976385"/>
            <a:ext cx="11939451" cy="13952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" y="3454103"/>
            <a:ext cx="4078247" cy="2556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 t="5093" r="53656" b="2011"/>
          <a:stretch/>
        </p:blipFill>
        <p:spPr>
          <a:xfrm>
            <a:off x="3539266" y="3713186"/>
            <a:ext cx="4428565" cy="20388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1" t="5845" r="2644"/>
          <a:stretch/>
        </p:blipFill>
        <p:spPr>
          <a:xfrm>
            <a:off x="7967831" y="4296792"/>
            <a:ext cx="4032580" cy="20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24120"/>
            <a:ext cx="9938415" cy="6604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5</a:t>
            </a:r>
            <a:r>
              <a:rPr lang="en-IN" b="1" dirty="0" smtClean="0">
                <a:solidFill>
                  <a:schemeClr val="tx1"/>
                </a:solidFill>
              </a:rPr>
              <a:t>) Identify Top Correlations for different scenarios: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1484520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" y="1975461"/>
            <a:ext cx="11861074" cy="1735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53" y="3832206"/>
            <a:ext cx="10638442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8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3" y="824120"/>
            <a:ext cx="9938415" cy="6604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5</a:t>
            </a:r>
            <a:r>
              <a:rPr lang="en-IN" b="1" dirty="0" smtClean="0">
                <a:solidFill>
                  <a:schemeClr val="tx1"/>
                </a:solidFill>
              </a:rPr>
              <a:t>) Identify Top Correlations for different scenarios: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16373" y="1484520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" y="1996482"/>
            <a:ext cx="12009120" cy="1534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51" y="3751642"/>
            <a:ext cx="10722269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1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</a:t>
            </a:r>
            <a:r>
              <a:rPr lang="en-IN" dirty="0" smtClean="0"/>
              <a:t>nsights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63755"/>
            <a:ext cx="8596668" cy="3399834"/>
          </a:xfrm>
        </p:spPr>
        <p:txBody>
          <a:bodyPr>
            <a:noAutofit/>
          </a:bodyPr>
          <a:lstStyle/>
          <a:p>
            <a:pPr fontAlgn="base"/>
            <a:r>
              <a:rPr lang="en-US" dirty="0" smtClean="0"/>
              <a:t>There are many missing values in the dataset. The columns having null values above 25% are deleted and the missing values are replaced using median and mode.</a:t>
            </a:r>
          </a:p>
          <a:p>
            <a:pPr fontAlgn="base"/>
            <a:r>
              <a:rPr lang="en-US" dirty="0" smtClean="0"/>
              <a:t>There are many outliers in the dataset. We can use appropriate methods to deal with outliers.</a:t>
            </a:r>
          </a:p>
          <a:p>
            <a:pPr fontAlgn="base"/>
            <a:r>
              <a:rPr lang="en-US" dirty="0" smtClean="0"/>
              <a:t>There is a data imbalance in most of the columns.</a:t>
            </a:r>
          </a:p>
          <a:p>
            <a:pPr fontAlgn="base"/>
            <a:r>
              <a:rPr lang="en-US" dirty="0" smtClean="0"/>
              <a:t>People who has low income, Married, Working and has age 38-39 years have taken the loan mostly and also they are most likely to default the loan.</a:t>
            </a:r>
          </a:p>
          <a:p>
            <a:pPr fontAlgn="base"/>
            <a:r>
              <a:rPr lang="en-US" dirty="0" smtClean="0"/>
              <a:t>There are many correlations between the columns and the highest correlated column is DAYS_BIRTH. </a:t>
            </a:r>
            <a:endParaRPr lang="en-US" dirty="0"/>
          </a:p>
          <a:p>
            <a:pPr fontAlgn="base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16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63755"/>
            <a:ext cx="8596668" cy="2385285"/>
          </a:xfrm>
        </p:spPr>
        <p:txBody>
          <a:bodyPr>
            <a:noAutofit/>
          </a:bodyPr>
          <a:lstStyle/>
          <a:p>
            <a:pPr fontAlgn="base"/>
            <a:r>
              <a:rPr lang="en-US" dirty="0" smtClean="0"/>
              <a:t>Finally, I have successfully completed this project using Excel, Power point. I have learned to deal with large datasets which has many missing values and outliers. 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22397" y="4024655"/>
            <a:ext cx="3106541" cy="626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400" dirty="0" smtClean="0"/>
              <a:t>Thank You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81142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37" y="797266"/>
            <a:ext cx="10469638" cy="6604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1) Identify Missing Data and Deal with it Appropriately 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477037" y="1457666"/>
            <a:ext cx="2815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 Before Cleaning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6" y="2181842"/>
            <a:ext cx="3485309" cy="4473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61" y="1400152"/>
            <a:ext cx="3100305" cy="5302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69" y="1419700"/>
            <a:ext cx="2970980" cy="5263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9" y="1812510"/>
            <a:ext cx="3863675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37" y="797266"/>
            <a:ext cx="10469638" cy="6604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1) Identify Missing Data and Deal with it Appropriately 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477037" y="1457666"/>
            <a:ext cx="2815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 Before Cleaning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2" y="1826998"/>
            <a:ext cx="10687411" cy="47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37" y="797266"/>
            <a:ext cx="10469638" cy="6604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1) Identify Missing Data and Deal with it Appropriately 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6" name="Rectangle 5"/>
          <p:cNvSpPr/>
          <p:nvPr/>
        </p:nvSpPr>
        <p:spPr>
          <a:xfrm>
            <a:off x="477037" y="1457666"/>
            <a:ext cx="2638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Results: After Cleaning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8" y="1826998"/>
            <a:ext cx="5141463" cy="436903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946483" y="2490991"/>
            <a:ext cx="3475424" cy="3041050"/>
          </a:xfrm>
        </p:spPr>
        <p:txBody>
          <a:bodyPr>
            <a:noAutofit/>
          </a:bodyPr>
          <a:lstStyle/>
          <a:p>
            <a:r>
              <a:rPr lang="en-US" dirty="0" smtClean="0"/>
              <a:t>I have used these values to replace the null values in the columns which has null values less than 25%. </a:t>
            </a:r>
          </a:p>
          <a:p>
            <a:r>
              <a:rPr lang="en-US" dirty="0" smtClean="0"/>
              <a:t>For text based columns I used the mode function and replaced the null values with the most repeated text.</a:t>
            </a:r>
          </a:p>
        </p:txBody>
      </p:sp>
    </p:spTree>
    <p:extLst>
      <p:ext uri="{BB962C8B-B14F-4D97-AF65-F5344CB8AC3E}">
        <p14:creationId xmlns:p14="http://schemas.microsoft.com/office/powerpoint/2010/main" val="3674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74" y="797266"/>
            <a:ext cx="8596668" cy="6604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2</a:t>
            </a:r>
            <a:r>
              <a:rPr lang="en-IN" b="1" dirty="0" smtClean="0">
                <a:solidFill>
                  <a:schemeClr val="tx1"/>
                </a:solidFill>
              </a:rPr>
              <a:t>) Identify Outliers in the Dataset: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76545" y="117997"/>
            <a:ext cx="8596668" cy="679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 smtClean="0"/>
              <a:t>DATA  ANALYSIS</a:t>
            </a:r>
            <a:endParaRPr lang="en-IN" b="1" u="sng" dirty="0"/>
          </a:p>
        </p:txBody>
      </p:sp>
      <p:sp>
        <p:nvSpPr>
          <p:cNvPr id="5" name="Rectangle 4"/>
          <p:cNvSpPr/>
          <p:nvPr/>
        </p:nvSpPr>
        <p:spPr>
          <a:xfrm>
            <a:off x="1045422" y="1457666"/>
            <a:ext cx="86226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Outliers can significantly impact the analysis and distort the results. You need to </a:t>
            </a:r>
            <a:endParaRPr lang="en-US" dirty="0" smtClean="0"/>
          </a:p>
          <a:p>
            <a:r>
              <a:rPr lang="en-US" dirty="0" smtClean="0"/>
              <a:t>identify </a:t>
            </a:r>
            <a:r>
              <a:rPr lang="en-US" dirty="0"/>
              <a:t>outliers in the loan application dataset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Task: </a:t>
            </a:r>
            <a:r>
              <a:rPr lang="en-US" dirty="0" smtClean="0"/>
              <a:t>Detect </a:t>
            </a:r>
            <a:r>
              <a:rPr lang="en-US" dirty="0"/>
              <a:t>and identify outliers in the dataset using Excel statistical functions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features, focusing on numerical variables.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616374" y="2745081"/>
            <a:ext cx="2620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Functions I have Used: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6375" y="3201499"/>
            <a:ext cx="8596668" cy="3041050"/>
          </a:xfrm>
        </p:spPr>
        <p:txBody>
          <a:bodyPr>
            <a:noAutofit/>
          </a:bodyPr>
          <a:lstStyle/>
          <a:p>
            <a:r>
              <a:rPr lang="en-US" dirty="0"/>
              <a:t>=QUARTILE.EXC(A2:A50000,1</a:t>
            </a:r>
            <a:r>
              <a:rPr lang="en-US" dirty="0" smtClean="0"/>
              <a:t>) </a:t>
            </a:r>
            <a:r>
              <a:rPr lang="en-US" b="1" dirty="0" smtClean="0"/>
              <a:t>[QUARTILE-1]</a:t>
            </a:r>
          </a:p>
          <a:p>
            <a:r>
              <a:rPr lang="en-US" dirty="0"/>
              <a:t>=</a:t>
            </a:r>
            <a:r>
              <a:rPr lang="en-US" dirty="0" smtClean="0"/>
              <a:t>QUARTILE.EXC(A2:A50000,3) </a:t>
            </a:r>
            <a:r>
              <a:rPr lang="en-US" b="1" dirty="0" smtClean="0"/>
              <a:t>[QUARTILE-3]</a:t>
            </a:r>
          </a:p>
          <a:p>
            <a:r>
              <a:rPr lang="en-US" dirty="0"/>
              <a:t>=</a:t>
            </a:r>
            <a:r>
              <a:rPr lang="en-US" dirty="0" smtClean="0"/>
              <a:t>O10-O9					   </a:t>
            </a:r>
            <a:r>
              <a:rPr lang="en-US" b="1" dirty="0" smtClean="0"/>
              <a:t>[IQR]</a:t>
            </a:r>
          </a:p>
          <a:p>
            <a:r>
              <a:rPr lang="en-US" dirty="0"/>
              <a:t>=O9-(1.5*O11</a:t>
            </a:r>
            <a:r>
              <a:rPr lang="en-US" dirty="0" smtClean="0"/>
              <a:t>)				   </a:t>
            </a:r>
            <a:r>
              <a:rPr lang="en-US" b="1" dirty="0" smtClean="0"/>
              <a:t>[LOWER BOUND]</a:t>
            </a:r>
          </a:p>
          <a:p>
            <a:r>
              <a:rPr lang="en-US" dirty="0"/>
              <a:t>=O10+(1.5*O11</a:t>
            </a:r>
            <a:r>
              <a:rPr lang="en-US" dirty="0" smtClean="0"/>
              <a:t>)			   </a:t>
            </a:r>
            <a:r>
              <a:rPr lang="en-US" b="1" dirty="0" smtClean="0"/>
              <a:t>[UPPER BOUND]</a:t>
            </a:r>
          </a:p>
          <a:p>
            <a:r>
              <a:rPr lang="en-US" dirty="0" smtClean="0"/>
              <a:t>By using these functions, I have Calculated Quartile-1, Quartile-2, Inter Quartile Range (IQR), Lower Bound, Upper Bound.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9802" y="2720429"/>
            <a:ext cx="278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  <a:hlinkClick r:id="rId2"/>
              </a:rPr>
              <a:t>LINK FOR THE PROJECT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43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1212</TotalTime>
  <Words>1667</Words>
  <Application>Microsoft Office PowerPoint</Application>
  <PresentationFormat>Widescreen</PresentationFormat>
  <Paragraphs>235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Trebuchet MS</vt:lpstr>
      <vt:lpstr>Wingdings 3</vt:lpstr>
      <vt:lpstr>Facet</vt:lpstr>
      <vt:lpstr>Task-6: Bank Loan Case Study</vt:lpstr>
      <vt:lpstr>Excel Tasks:</vt:lpstr>
      <vt:lpstr>Project Description:</vt:lpstr>
      <vt:lpstr>My Approach:</vt:lpstr>
      <vt:lpstr>1) Identify Missing Data and Deal with it Appropriately </vt:lpstr>
      <vt:lpstr>1) Identify Missing Data and Deal with it Appropriately </vt:lpstr>
      <vt:lpstr>1) Identify Missing Data and Deal with it Appropriately </vt:lpstr>
      <vt:lpstr>1) Identify Missing Data and Deal with it Appropriately </vt:lpstr>
      <vt:lpstr>2) Identify Outliers in the Dataset:</vt:lpstr>
      <vt:lpstr>2) Identify Outliers in the Dataset:</vt:lpstr>
      <vt:lpstr>2) Identify Outliers in the Dataset:</vt:lpstr>
      <vt:lpstr>2) Identify Outliers in the Dataset:</vt:lpstr>
      <vt:lpstr>2) Identify Outliers in the Dataset:</vt:lpstr>
      <vt:lpstr>2) Identify Outliers in the Dataset:</vt:lpstr>
      <vt:lpstr>2) Identify Outliers in the Dataset:</vt:lpstr>
      <vt:lpstr>2) Identify Outliers in the Dataset:</vt:lpstr>
      <vt:lpstr>3) Analyse Data Imbalance:</vt:lpstr>
      <vt:lpstr>3) Analyse Data Imbalance:</vt:lpstr>
      <vt:lpstr>3) Analyse Data Imbalance:</vt:lpstr>
      <vt:lpstr>3) Analyse Data Imbalance:</vt:lpstr>
      <vt:lpstr>3) Analyse Data Imbalance:</vt:lpstr>
      <vt:lpstr>3) Analyse Data Imbalance:</vt:lpstr>
      <vt:lpstr>3) Analyse Data Imbalance:</vt:lpstr>
      <vt:lpstr>3) Analyse Data Imbalance: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4) Perform Univariate, Segmented Univariate and Bivariate Analysis:</vt:lpstr>
      <vt:lpstr>5) Identify Top Correlations for different scenarios:</vt:lpstr>
      <vt:lpstr>5) Identify Top Correlations for different scenarios:</vt:lpstr>
      <vt:lpstr>5) Identify Top Correlations for different scenarios:</vt:lpstr>
      <vt:lpstr>5) Identify Top Correlations for different scenarios:</vt:lpstr>
      <vt:lpstr>Insights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in Buying a New Phone</dc:title>
  <dc:creator>Dell</dc:creator>
  <cp:lastModifiedBy>Dell</cp:lastModifiedBy>
  <cp:revision>77</cp:revision>
  <dcterms:created xsi:type="dcterms:W3CDTF">2023-07-28T17:41:33Z</dcterms:created>
  <dcterms:modified xsi:type="dcterms:W3CDTF">2023-09-30T11:05:10Z</dcterms:modified>
</cp:coreProperties>
</file>